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74" r:id="rId4"/>
    <p:sldId id="261" r:id="rId5"/>
    <p:sldId id="263" r:id="rId6"/>
    <p:sldId id="270" r:id="rId7"/>
    <p:sldId id="269" r:id="rId8"/>
    <p:sldId id="267" r:id="rId9"/>
    <p:sldId id="271" r:id="rId10"/>
    <p:sldId id="272" r:id="rId11"/>
    <p:sldId id="264" r:id="rId12"/>
    <p:sldId id="275" r:id="rId13"/>
    <p:sldId id="277" r:id="rId14"/>
    <p:sldId id="280" r:id="rId15"/>
    <p:sldId id="282" r:id="rId16"/>
    <p:sldId id="283" r:id="rId17"/>
    <p:sldId id="284" r:id="rId18"/>
    <p:sldId id="278" r:id="rId19"/>
    <p:sldId id="281" r:id="rId20"/>
    <p:sldId id="276" r:id="rId21"/>
    <p:sldId id="273" r:id="rId22"/>
    <p:sldId id="265" r:id="rId23"/>
    <p:sldId id="266" r:id="rId24"/>
    <p:sldId id="286" r:id="rId25"/>
    <p:sldId id="285" r:id="rId26"/>
    <p:sldId id="262"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224" y="-2304"/>
      </p:cViewPr>
      <p:guideLst>
        <p:guide orient="horz" pos="2983"/>
        <p:guide orient="horz" pos="245"/>
        <p:guide pos="5532"/>
        <p:guide pos="22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AB49BB-276C-3043-89FD-8ED5E0479B10}" type="datetimeFigureOut">
              <a:rPr lang="en-US" smtClean="0"/>
              <a:t>5/7/15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5B5AA0-F79B-0448-A898-FA45FA247C7D}" type="slidenum">
              <a:rPr lang="en-US" smtClean="0"/>
              <a:t>‹#›</a:t>
            </a:fld>
            <a:endParaRPr lang="en-US"/>
          </a:p>
        </p:txBody>
      </p:sp>
    </p:spTree>
    <p:extLst>
      <p:ext uri="{BB962C8B-B14F-4D97-AF65-F5344CB8AC3E}">
        <p14:creationId xmlns:p14="http://schemas.microsoft.com/office/powerpoint/2010/main" val="30510820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a:t>
            </a:r>
            <a:r>
              <a:rPr lang="en-US" baseline="0" dirty="0" smtClean="0"/>
              <a:t> time MVP, used to be in C# and most recently .NET</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2</a:t>
            </a:fld>
            <a:endParaRPr lang="en-US"/>
          </a:p>
        </p:txBody>
      </p:sp>
    </p:spTree>
    <p:extLst>
      <p:ext uri="{BB962C8B-B14F-4D97-AF65-F5344CB8AC3E}">
        <p14:creationId xmlns:p14="http://schemas.microsoft.com/office/powerpoint/2010/main" val="1105845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15</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16</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17</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18</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3K modules,</a:t>
            </a:r>
            <a:r>
              <a:rPr lang="en-US" baseline="0" dirty="0" smtClean="0"/>
              <a:t> 150+ are Windows modules</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19</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20</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very large user/customer base. These are the users we have listed on the </a:t>
            </a:r>
            <a:r>
              <a:rPr lang="en-US" dirty="0" err="1" smtClean="0"/>
              <a:t>puppetlabs</a:t>
            </a:r>
            <a:r>
              <a:rPr lang="en-US" baseline="0" dirty="0" smtClean="0"/>
              <a:t> dot com slash customers page.</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21</a:t>
            </a:fld>
            <a:endParaRPr lang="en-US"/>
          </a:p>
        </p:txBody>
      </p:sp>
    </p:spTree>
    <p:extLst>
      <p:ext uri="{BB962C8B-B14F-4D97-AF65-F5344CB8AC3E}">
        <p14:creationId xmlns:p14="http://schemas.microsoft.com/office/powerpoint/2010/main" val="209478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a:t>
            </a:r>
            <a:r>
              <a:rPr lang="en-US" baseline="0" dirty="0" smtClean="0"/>
              <a:t> time MVP, used to be in C# and most recently .NET</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3</a:t>
            </a:fld>
            <a:endParaRPr lang="en-US"/>
          </a:p>
        </p:txBody>
      </p:sp>
    </p:spTree>
    <p:extLst>
      <p:ext uri="{BB962C8B-B14F-4D97-AF65-F5344CB8AC3E}">
        <p14:creationId xmlns:p14="http://schemas.microsoft.com/office/powerpoint/2010/main" val="110584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bringing development practices to operations, but it is more than that. It’s also bringing </a:t>
            </a:r>
            <a:r>
              <a:rPr lang="en-US" baseline="0" dirty="0" smtClean="0"/>
              <a:t>ops and QA </a:t>
            </a:r>
            <a:r>
              <a:rPr lang="en-US" baseline="0" dirty="0" smtClean="0"/>
              <a:t>into the development processes. </a:t>
            </a:r>
            <a:r>
              <a:rPr lang="en-US" baseline="0" dirty="0" smtClean="0"/>
              <a:t>A way to think about it is everything </a:t>
            </a:r>
            <a:r>
              <a:rPr lang="en-US" baseline="0" dirty="0" smtClean="0"/>
              <a:t>from source to production.</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5</a:t>
            </a:fld>
            <a:endParaRPr lang="en-US"/>
          </a:p>
        </p:txBody>
      </p:sp>
    </p:spTree>
    <p:extLst>
      <p:ext uri="{BB962C8B-B14F-4D97-AF65-F5344CB8AC3E}">
        <p14:creationId xmlns:p14="http://schemas.microsoft.com/office/powerpoint/2010/main" val="29655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bringing development practices to operations, but it is more than that. It’s also bringing </a:t>
            </a:r>
            <a:r>
              <a:rPr lang="en-US" baseline="0" dirty="0" smtClean="0"/>
              <a:t>ops and QA </a:t>
            </a:r>
            <a:r>
              <a:rPr lang="en-US" baseline="0" dirty="0" smtClean="0"/>
              <a:t>into the development processes. </a:t>
            </a:r>
            <a:r>
              <a:rPr lang="en-US" baseline="0" dirty="0" smtClean="0"/>
              <a:t>A way to think about it is everything </a:t>
            </a:r>
            <a:r>
              <a:rPr lang="en-US" baseline="0" dirty="0" smtClean="0"/>
              <a:t>from source to production.</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6</a:t>
            </a:fld>
            <a:endParaRPr lang="en-US"/>
          </a:p>
        </p:txBody>
      </p:sp>
    </p:spTree>
    <p:extLst>
      <p:ext uri="{BB962C8B-B14F-4D97-AF65-F5344CB8AC3E}">
        <p14:creationId xmlns:p14="http://schemas.microsoft.com/office/powerpoint/2010/main" val="29655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bringing development practices to operations, but it is more than that. It’s also bringing </a:t>
            </a:r>
            <a:r>
              <a:rPr lang="en-US" baseline="0" dirty="0" smtClean="0"/>
              <a:t>ops and QA </a:t>
            </a:r>
            <a:r>
              <a:rPr lang="en-US" baseline="0" dirty="0" smtClean="0"/>
              <a:t>into the development processes. </a:t>
            </a:r>
            <a:r>
              <a:rPr lang="en-US" baseline="0" dirty="0" smtClean="0"/>
              <a:t>A way to think about it is everything </a:t>
            </a:r>
            <a:r>
              <a:rPr lang="en-US" baseline="0" dirty="0" smtClean="0"/>
              <a:t>from source to production.</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7</a:t>
            </a:fld>
            <a:endParaRPr lang="en-US"/>
          </a:p>
        </p:txBody>
      </p:sp>
    </p:spTree>
    <p:extLst>
      <p:ext uri="{BB962C8B-B14F-4D97-AF65-F5344CB8AC3E}">
        <p14:creationId xmlns:p14="http://schemas.microsoft.com/office/powerpoint/2010/main" val="29655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lasts for about 5-10 seconds while I trail off b/c it is </a:t>
            </a:r>
            <a:r>
              <a:rPr lang="en-US" baseline="0" dirty="0" err="1" smtClean="0"/>
              <a:t>tooo</a:t>
            </a:r>
            <a:r>
              <a:rPr lang="en-US" baseline="0" dirty="0" smtClean="0"/>
              <a:t> </a:t>
            </a:r>
            <a:r>
              <a:rPr lang="en-US" baseline="0" dirty="0" err="1" smtClean="0"/>
              <a:t>looooong</a:t>
            </a:r>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11</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12</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13</a:t>
            </a:fld>
            <a:endParaRPr lang="en-US"/>
          </a:p>
        </p:txBody>
      </p:sp>
    </p:spTree>
    <p:extLst>
      <p:ext uri="{BB962C8B-B14F-4D97-AF65-F5344CB8AC3E}">
        <p14:creationId xmlns:p14="http://schemas.microsoft.com/office/powerpoint/2010/main" val="332753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B5AA0-F79B-0448-A898-FA45FA247C7D}" type="slidenum">
              <a:rPr lang="en-US" smtClean="0"/>
              <a:t>14</a:t>
            </a:fld>
            <a:endParaRPr lang="en-US"/>
          </a:p>
        </p:txBody>
      </p:sp>
    </p:spTree>
    <p:extLst>
      <p:ext uri="{BB962C8B-B14F-4D97-AF65-F5344CB8AC3E}">
        <p14:creationId xmlns:p14="http://schemas.microsoft.com/office/powerpoint/2010/main" val="3327533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MVP_Logo_Preferred_Cyan300_CMYK.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10848" y="3830003"/>
            <a:ext cx="578117" cy="915352"/>
          </a:xfrm>
          <a:prstGeom prst="rect">
            <a:avLst/>
          </a:prstGeom>
        </p:spPr>
      </p:pic>
      <p:pic>
        <p:nvPicPr>
          <p:cNvPr id="13" name="Picture 12" descr="MSFT_logo_rgb_C-Wht.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58782" y="293453"/>
            <a:ext cx="1041943" cy="383220"/>
          </a:xfrm>
          <a:prstGeom prst="rect">
            <a:avLst/>
          </a:prstGeom>
        </p:spPr>
      </p:pic>
    </p:spTree>
    <p:extLst>
      <p:ext uri="{BB962C8B-B14F-4D97-AF65-F5344CB8AC3E}">
        <p14:creationId xmlns:p14="http://schemas.microsoft.com/office/powerpoint/2010/main" val="160709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ne Column No Subhead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013" y="0"/>
            <a:ext cx="7631747" cy="1137920"/>
          </a:xfrm>
          <a:prstGeom prst="rect">
            <a:avLst/>
          </a:prstGeom>
        </p:spPr>
        <p:txBody>
          <a:bodyPr lIns="0" tIns="0" rIns="0" bIns="0" anchor="ctr" anchorCtr="0"/>
          <a:lstStyle>
            <a:lvl1pPr algn="l">
              <a:defRPr sz="35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5600" y="1148081"/>
            <a:ext cx="8456930" cy="3423919"/>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MSFT_logo_rgb_C-Wht.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58782" y="4665743"/>
            <a:ext cx="1041943" cy="383220"/>
          </a:xfrm>
          <a:prstGeom prst="rect">
            <a:avLst/>
          </a:prstGeom>
        </p:spPr>
      </p:pic>
      <p:pic>
        <p:nvPicPr>
          <p:cNvPr id="8" name="Picture 7" descr="MVP_Logo_Preferred_Cyan300_CMYK.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8251" y="182563"/>
            <a:ext cx="500714" cy="792797"/>
          </a:xfrm>
          <a:prstGeom prst="rect">
            <a:avLst/>
          </a:prstGeom>
        </p:spPr>
      </p:pic>
    </p:spTree>
    <p:extLst>
      <p:ext uri="{BB962C8B-B14F-4D97-AF65-F5344CB8AC3E}">
        <p14:creationId xmlns:p14="http://schemas.microsoft.com/office/powerpoint/2010/main" val="356524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Subhea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148080"/>
            <a:ext cx="8422640" cy="544037"/>
          </a:xfrm>
          <a:prstGeom prst="rect">
            <a:avLst/>
          </a:prstGeom>
        </p:spPr>
        <p:txBody>
          <a:bodyPr lIns="0" rIns="0" anchor="ctr" anchorCtr="0"/>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0" name="Picture 9" descr="MSFT_logo_rgb_C-Wht.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58782" y="4665743"/>
            <a:ext cx="1041943" cy="383220"/>
          </a:xfrm>
          <a:prstGeom prst="rect">
            <a:avLst/>
          </a:prstGeom>
        </p:spPr>
      </p:pic>
      <p:pic>
        <p:nvPicPr>
          <p:cNvPr id="11" name="Picture 10" descr="MVP_Logo_Preferred_Cyan300_CMYK.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8251" y="182563"/>
            <a:ext cx="500714" cy="792797"/>
          </a:xfrm>
          <a:prstGeom prst="rect">
            <a:avLst/>
          </a:prstGeom>
        </p:spPr>
      </p:pic>
      <p:sp>
        <p:nvSpPr>
          <p:cNvPr id="12" name="Title 1"/>
          <p:cNvSpPr>
            <a:spLocks noGrp="1"/>
          </p:cNvSpPr>
          <p:nvPr>
            <p:ph type="title"/>
          </p:nvPr>
        </p:nvSpPr>
        <p:spPr>
          <a:xfrm>
            <a:off x="354013" y="0"/>
            <a:ext cx="7631747" cy="1137920"/>
          </a:xfrm>
          <a:prstGeom prst="rect">
            <a:avLst/>
          </a:prstGeom>
        </p:spPr>
        <p:txBody>
          <a:bodyPr lIns="0" tIns="0" rIns="0" bIns="0" anchor="ctr" anchorCtr="0"/>
          <a:lstStyle>
            <a:lvl1pPr algn="l">
              <a:defRPr sz="3500">
                <a:solidFill>
                  <a:srgbClr val="FFFFFF"/>
                </a:solidFill>
              </a:defRPr>
            </a:lvl1pPr>
          </a:lstStyle>
          <a:p>
            <a:r>
              <a:rPr lang="en-US" smtClean="0"/>
              <a:t>Click to edit Master title style</a:t>
            </a:r>
            <a:endParaRPr lang="en-US" dirty="0"/>
          </a:p>
        </p:txBody>
      </p:sp>
      <p:sp>
        <p:nvSpPr>
          <p:cNvPr id="14" name="Content Placeholder 2"/>
          <p:cNvSpPr>
            <a:spLocks noGrp="1"/>
          </p:cNvSpPr>
          <p:nvPr>
            <p:ph idx="10"/>
          </p:nvPr>
        </p:nvSpPr>
        <p:spPr>
          <a:xfrm>
            <a:off x="355600" y="1696720"/>
            <a:ext cx="8456930" cy="2875280"/>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40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lumn No Subhead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013" y="0"/>
            <a:ext cx="7631747" cy="1137920"/>
          </a:xfrm>
          <a:prstGeom prst="rect">
            <a:avLst/>
          </a:prstGeom>
        </p:spPr>
        <p:txBody>
          <a:bodyPr lIns="0" tIns="0" rIns="0" bIns="0" anchor="ctr" anchorCtr="0"/>
          <a:lstStyle>
            <a:lvl1pPr algn="l">
              <a:defRPr sz="35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5600" y="1148081"/>
            <a:ext cx="4206240" cy="3423919"/>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MSFT_logo_rgb_C-Wht.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58782" y="4665743"/>
            <a:ext cx="1041943" cy="383220"/>
          </a:xfrm>
          <a:prstGeom prst="rect">
            <a:avLst/>
          </a:prstGeom>
        </p:spPr>
      </p:pic>
      <p:pic>
        <p:nvPicPr>
          <p:cNvPr id="8" name="Picture 7" descr="MVP_Logo_Preferred_Cyan300_CMYK.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8251" y="182563"/>
            <a:ext cx="500714" cy="792797"/>
          </a:xfrm>
          <a:prstGeom prst="rect">
            <a:avLst/>
          </a:prstGeom>
        </p:spPr>
      </p:pic>
      <p:sp>
        <p:nvSpPr>
          <p:cNvPr id="6" name="Content Placeholder 2"/>
          <p:cNvSpPr>
            <a:spLocks noGrp="1"/>
          </p:cNvSpPr>
          <p:nvPr>
            <p:ph idx="10"/>
          </p:nvPr>
        </p:nvSpPr>
        <p:spPr>
          <a:xfrm>
            <a:off x="4744720" y="1148081"/>
            <a:ext cx="4206240" cy="3423919"/>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0359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ubhea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148080"/>
            <a:ext cx="4206240" cy="544037"/>
          </a:xfrm>
          <a:prstGeom prst="rect">
            <a:avLst/>
          </a:prstGeom>
        </p:spPr>
        <p:txBody>
          <a:bodyPr lIns="0" rIns="0" anchor="ctr" anchorCtr="0"/>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0" name="Picture 9" descr="MSFT_logo_rgb_C-Wht.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58782" y="4665743"/>
            <a:ext cx="1041943" cy="383220"/>
          </a:xfrm>
          <a:prstGeom prst="rect">
            <a:avLst/>
          </a:prstGeom>
        </p:spPr>
      </p:pic>
      <p:pic>
        <p:nvPicPr>
          <p:cNvPr id="11" name="Picture 10" descr="MVP_Logo_Preferred_Cyan300_CMYK.ai"/>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8251" y="182563"/>
            <a:ext cx="500714" cy="792797"/>
          </a:xfrm>
          <a:prstGeom prst="rect">
            <a:avLst/>
          </a:prstGeom>
        </p:spPr>
      </p:pic>
      <p:sp>
        <p:nvSpPr>
          <p:cNvPr id="12" name="Title 1"/>
          <p:cNvSpPr>
            <a:spLocks noGrp="1"/>
          </p:cNvSpPr>
          <p:nvPr>
            <p:ph type="title"/>
          </p:nvPr>
        </p:nvSpPr>
        <p:spPr>
          <a:xfrm>
            <a:off x="354013" y="0"/>
            <a:ext cx="7631747" cy="1137920"/>
          </a:xfrm>
          <a:prstGeom prst="rect">
            <a:avLst/>
          </a:prstGeom>
        </p:spPr>
        <p:txBody>
          <a:bodyPr lIns="0" tIns="0" rIns="0" bIns="0" anchor="ctr" anchorCtr="0"/>
          <a:lstStyle>
            <a:lvl1pPr algn="l">
              <a:defRPr sz="3500">
                <a:solidFill>
                  <a:srgbClr val="FFFFFF"/>
                </a:solidFill>
              </a:defRPr>
            </a:lvl1pPr>
          </a:lstStyle>
          <a:p>
            <a:r>
              <a:rPr lang="en-US" smtClean="0"/>
              <a:t>Click to edit Master title style</a:t>
            </a:r>
            <a:endParaRPr lang="en-US" dirty="0"/>
          </a:p>
        </p:txBody>
      </p:sp>
      <p:sp>
        <p:nvSpPr>
          <p:cNvPr id="14" name="Content Placeholder 2"/>
          <p:cNvSpPr>
            <a:spLocks noGrp="1"/>
          </p:cNvSpPr>
          <p:nvPr>
            <p:ph idx="10"/>
          </p:nvPr>
        </p:nvSpPr>
        <p:spPr>
          <a:xfrm>
            <a:off x="355600" y="1696720"/>
            <a:ext cx="4206240" cy="2875280"/>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2"/>
          </p:nvPr>
        </p:nvSpPr>
        <p:spPr>
          <a:xfrm>
            <a:off x="4744720" y="1148080"/>
            <a:ext cx="4206240" cy="544037"/>
          </a:xfrm>
          <a:prstGeom prst="rect">
            <a:avLst/>
          </a:prstGeom>
        </p:spPr>
        <p:txBody>
          <a:bodyPr lIns="0" rIns="0" anchor="ctr" anchorCtr="0"/>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Content Placeholder 2"/>
          <p:cNvSpPr>
            <a:spLocks noGrp="1"/>
          </p:cNvSpPr>
          <p:nvPr>
            <p:ph idx="13"/>
          </p:nvPr>
        </p:nvSpPr>
        <p:spPr>
          <a:xfrm>
            <a:off x="4744720" y="1706880"/>
            <a:ext cx="4206240" cy="2865120"/>
          </a:xfrm>
          <a:prstGeom prst="rect">
            <a:avLst/>
          </a:prstGeom>
        </p:spPr>
        <p:txBody>
          <a:bodyPr lIns="0" tIns="91440" rIns="0" bIns="91440"/>
          <a:lstStyle>
            <a:lvl1pPr>
              <a:defRPr sz="22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76754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7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docs.puppetlabs.com" TargetMode="External"/><Relationship Id="rId4" Type="http://schemas.openxmlformats.org/officeDocument/2006/relationships/hyperlink" Target="https://docs.puppetlabs.com/windows" TargetMode="External"/><Relationship Id="rId5" Type="http://schemas.openxmlformats.org/officeDocument/2006/relationships/hyperlink" Target="https://forge.puppetlabs.com/puppetlabs/windows" TargetMode="External"/><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hyperlink" Target="https://puppetlab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343853" y="3496734"/>
            <a:ext cx="3199447" cy="1490134"/>
          </a:xfrm>
          <a:prstGeom prst="rect">
            <a:avLst/>
          </a:prstGeom>
        </p:spPr>
        <p:txBody>
          <a:bodyPr lIns="0" tIns="0" rIns="0" bIns="0"/>
          <a:lstStyle>
            <a:lvl1pPr marL="0" indent="0" algn="l" defTabSz="457200" rtl="0" eaLnBrk="1" latinLnBrk="0" hangingPunct="1">
              <a:spcBef>
                <a:spcPct val="20000"/>
              </a:spcBef>
              <a:buFont typeface="Arial"/>
              <a:buNone/>
              <a:defRPr sz="2000" kern="1200">
                <a:solidFill>
                  <a:srgbClr val="FFFFFF"/>
                </a:solidFill>
                <a:latin typeface="+mj-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800" dirty="0" err="1" smtClean="0"/>
              <a:t>DevOps</a:t>
            </a:r>
            <a:r>
              <a:rPr lang="en-US" sz="1800" dirty="0" smtClean="0"/>
              <a:t>: What Is This Puppet You Speak Of?</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800" dirty="0" smtClean="0"/>
              <a:t>Rob Reynolds</a:t>
            </a:r>
            <a:br>
              <a:rPr lang="en-US" sz="1800" dirty="0" smtClean="0"/>
            </a:br>
            <a:r>
              <a:rPr lang="en-US" sz="1800" dirty="0" smtClean="0"/>
              <a:t>Moderator: Keith </a:t>
            </a:r>
            <a:r>
              <a:rPr lang="en-US" sz="1800" dirty="0" err="1" smtClean="0"/>
              <a:t>Dahlby</a:t>
            </a:r>
            <a:endParaRPr lang="en-US" sz="180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800" dirty="0" smtClean="0"/>
              <a:t>14 </a:t>
            </a:r>
            <a:r>
              <a:rPr lang="en-US" sz="1800" dirty="0" smtClean="0"/>
              <a:t>May 2015</a:t>
            </a:r>
          </a:p>
        </p:txBody>
      </p:sp>
      <p:sp>
        <p:nvSpPr>
          <p:cNvPr id="6" name="Subtitle 2"/>
          <p:cNvSpPr txBox="1">
            <a:spLocks/>
          </p:cNvSpPr>
          <p:nvPr/>
        </p:nvSpPr>
        <p:spPr>
          <a:xfrm>
            <a:off x="343853" y="2900205"/>
            <a:ext cx="2845117" cy="462755"/>
          </a:xfrm>
          <a:prstGeom prst="rect">
            <a:avLst/>
          </a:prstGeom>
        </p:spPr>
        <p:txBody>
          <a:bodyPr lIns="0" tIns="0" rIns="0" bIns="0"/>
          <a:lstStyle>
            <a:lvl1pPr marL="0" indent="0" algn="l" defTabSz="457200" rtl="0" eaLnBrk="1" latinLnBrk="0" hangingPunct="1">
              <a:spcBef>
                <a:spcPct val="20000"/>
              </a:spcBef>
              <a:buFont typeface="Arial"/>
              <a:buNone/>
              <a:defRPr sz="2000" kern="1200">
                <a:solidFill>
                  <a:srgbClr val="FFFFFF"/>
                </a:solidFill>
                <a:latin typeface="+mj-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2500" dirty="0" smtClean="0"/>
              <a:t>May 14 – 15, 2015</a:t>
            </a:r>
          </a:p>
        </p:txBody>
      </p:sp>
      <p:sp>
        <p:nvSpPr>
          <p:cNvPr id="7" name="Title 1"/>
          <p:cNvSpPr txBox="1">
            <a:spLocks/>
          </p:cNvSpPr>
          <p:nvPr/>
        </p:nvSpPr>
        <p:spPr>
          <a:xfrm>
            <a:off x="323533" y="296229"/>
            <a:ext cx="3141027" cy="2507932"/>
          </a:xfrm>
          <a:prstGeom prst="rect">
            <a:avLst/>
          </a:prstGeom>
        </p:spPr>
        <p:txBody>
          <a:bodyPr lIns="0" tIns="0" rIns="0" bIns="0" anchor="t" anchorCtr="0"/>
          <a:lstStyle>
            <a:lvl1pPr algn="l" defTabSz="457200" rtl="0" eaLnBrk="1" latinLnBrk="0" hangingPunct="1">
              <a:lnSpc>
                <a:spcPct val="90000"/>
              </a:lnSpc>
              <a:spcBef>
                <a:spcPct val="0"/>
              </a:spcBef>
              <a:buNone/>
              <a:defRPr sz="4500" kern="1200">
                <a:solidFill>
                  <a:schemeClr val="bg1"/>
                </a:solidFill>
                <a:latin typeface="+mj-lt"/>
                <a:ea typeface="+mj-ea"/>
                <a:cs typeface="+mj-cs"/>
              </a:defRPr>
            </a:lvl1pPr>
          </a:lstStyle>
          <a:p>
            <a:r>
              <a:rPr lang="en-US" sz="4400" dirty="0" smtClean="0"/>
              <a:t>2015 Microsoft MVP Virtual Conference</a:t>
            </a:r>
            <a:endParaRPr lang="en-US" sz="4400" dirty="0"/>
          </a:p>
        </p:txBody>
      </p:sp>
    </p:spTree>
    <p:extLst>
      <p:ext uri="{BB962C8B-B14F-4D97-AF65-F5344CB8AC3E}">
        <p14:creationId xmlns:p14="http://schemas.microsoft.com/office/powerpoint/2010/main" val="35428917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Automation?</a:t>
            </a:r>
            <a:endParaRPr lang="en-US" dirty="0"/>
          </a:p>
        </p:txBody>
      </p:sp>
      <p:sp>
        <p:nvSpPr>
          <p:cNvPr id="3" name="Content Placeholder 2"/>
          <p:cNvSpPr>
            <a:spLocks noGrp="1"/>
          </p:cNvSpPr>
          <p:nvPr>
            <p:ph idx="1"/>
          </p:nvPr>
        </p:nvSpPr>
        <p:spPr>
          <a:xfrm>
            <a:off x="355599" y="1148081"/>
            <a:ext cx="8492067" cy="3423919"/>
          </a:xfrm>
        </p:spPr>
        <p:txBody>
          <a:bodyPr/>
          <a:lstStyle/>
          <a:p>
            <a:endParaRPr lang="en-US" dirty="0" smtClean="0"/>
          </a:p>
          <a:p>
            <a:endParaRPr lang="en-US" dirty="0"/>
          </a:p>
          <a:p>
            <a:pPr marL="0" indent="0" algn="ctr">
              <a:buNone/>
            </a:pPr>
            <a:r>
              <a:rPr lang="en-US" sz="3500" dirty="0"/>
              <a:t>Machines are much more reliable at scriptable tasks</a:t>
            </a:r>
            <a:endParaRPr sz="3500" dirty="0"/>
          </a:p>
        </p:txBody>
      </p:sp>
    </p:spTree>
    <p:extLst>
      <p:ext uri="{BB962C8B-B14F-4D97-AF65-F5344CB8AC3E}">
        <p14:creationId xmlns:p14="http://schemas.microsoft.com/office/powerpoint/2010/main" val="32146341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Content Placeholder 2"/>
          <p:cNvSpPr>
            <a:spLocks noGrp="1"/>
          </p:cNvSpPr>
          <p:nvPr>
            <p:ph idx="1"/>
          </p:nvPr>
        </p:nvSpPr>
        <p:spPr>
          <a:xfrm>
            <a:off x="355599" y="1148081"/>
            <a:ext cx="8492067" cy="3423919"/>
          </a:xfrm>
        </p:spPr>
        <p:txBody>
          <a:bodyPr/>
          <a:lstStyle/>
          <a:p>
            <a:r>
              <a:rPr lang="en-US" dirty="0"/>
              <a:t>“Puppet is IT automation software that helps system administrators manage infrastructure throughout its lifecycle, from provisioning and configuration to orchestration and reporting. Using Puppet, you can easily automate repetitive tasks, quickly deploy critical applications, and proactively manage change, scaling from 10s of servers to 1000s, on-premise or in the cloud.”</a:t>
            </a:r>
            <a:endParaRPr dirty="0"/>
          </a:p>
        </p:txBody>
      </p:sp>
    </p:spTree>
    <p:extLst>
      <p:ext uri="{BB962C8B-B14F-4D97-AF65-F5344CB8AC3E}">
        <p14:creationId xmlns:p14="http://schemas.microsoft.com/office/powerpoint/2010/main" val="9450103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tl;dr</a:t>
            </a:r>
            <a:r>
              <a:rPr lang="en-US" dirty="0" smtClean="0"/>
              <a:t> - </a:t>
            </a:r>
            <a:r>
              <a:rPr lang="en-US" dirty="0" smtClean="0"/>
              <a:t>Puppet</a:t>
            </a:r>
            <a:r>
              <a:rPr lang="en-US" dirty="0" smtClean="0"/>
              <a:t>?</a:t>
            </a:r>
            <a:endParaRPr lang="en-US" dirty="0"/>
          </a:p>
        </p:txBody>
      </p:sp>
      <p:sp>
        <p:nvSpPr>
          <p:cNvPr id="3" name="Content Placeholder 2"/>
          <p:cNvSpPr>
            <a:spLocks noGrp="1"/>
          </p:cNvSpPr>
          <p:nvPr>
            <p:ph idx="1"/>
          </p:nvPr>
        </p:nvSpPr>
        <p:spPr>
          <a:xfrm>
            <a:off x="355599" y="1148081"/>
            <a:ext cx="4267201" cy="3423919"/>
          </a:xfrm>
        </p:spPr>
        <p:txBody>
          <a:bodyPr/>
          <a:lstStyle/>
          <a:p>
            <a:r>
              <a:rPr lang="en-US" dirty="0" smtClean="0"/>
              <a:t>Infrastructure as Code</a:t>
            </a:r>
          </a:p>
          <a:p>
            <a:r>
              <a:rPr lang="en-US" dirty="0" err="1" smtClean="0"/>
              <a:t>Provisioner</a:t>
            </a:r>
            <a:endParaRPr lang="en-US" dirty="0" smtClean="0"/>
          </a:p>
          <a:p>
            <a:r>
              <a:rPr lang="en-US" dirty="0" smtClean="0"/>
              <a:t>Server Automation / Assurance</a:t>
            </a:r>
          </a:p>
          <a:p>
            <a:r>
              <a:rPr lang="en-US" dirty="0" smtClean="0"/>
              <a:t>Reduce Configuration Drift</a:t>
            </a:r>
          </a:p>
          <a:p>
            <a:r>
              <a:rPr lang="en-US" dirty="0" smtClean="0"/>
              <a:t>The original desired state configuration</a:t>
            </a:r>
          </a:p>
          <a:p>
            <a:r>
              <a:rPr lang="en-US" dirty="0" smtClean="0"/>
              <a:t>Automate repetitive tasks</a:t>
            </a:r>
          </a:p>
          <a:p>
            <a:r>
              <a:rPr lang="en-US" dirty="0" smtClean="0"/>
              <a:t>Reports</a:t>
            </a:r>
            <a:endParaRPr dirty="0"/>
          </a:p>
        </p:txBody>
      </p:sp>
      <p:pic>
        <p:nvPicPr>
          <p:cNvPr id="8" name="Picture 7"/>
          <p:cNvPicPr>
            <a:picLocks noChangeAspect="1"/>
          </p:cNvPicPr>
          <p:nvPr/>
        </p:nvPicPr>
        <p:blipFill>
          <a:blip r:embed="rId3"/>
          <a:stretch>
            <a:fillRect/>
          </a:stretch>
        </p:blipFill>
        <p:spPr>
          <a:xfrm>
            <a:off x="5592519" y="1413933"/>
            <a:ext cx="2097706" cy="2849033"/>
          </a:xfrm>
          <a:prstGeom prst="rect">
            <a:avLst/>
          </a:prstGeom>
        </p:spPr>
      </p:pic>
    </p:spTree>
    <p:extLst>
      <p:ext uri="{BB962C8B-B14F-4D97-AF65-F5344CB8AC3E}">
        <p14:creationId xmlns:p14="http://schemas.microsoft.com/office/powerpoint/2010/main" val="36831204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Windows Platforms</a:t>
            </a:r>
            <a:endParaRPr lang="en-US" dirty="0"/>
          </a:p>
        </p:txBody>
      </p:sp>
      <p:sp>
        <p:nvSpPr>
          <p:cNvPr id="3" name="Content Placeholder 2"/>
          <p:cNvSpPr>
            <a:spLocks noGrp="1"/>
          </p:cNvSpPr>
          <p:nvPr>
            <p:ph idx="1"/>
          </p:nvPr>
        </p:nvSpPr>
        <p:spPr>
          <a:xfrm>
            <a:off x="355599" y="1148081"/>
            <a:ext cx="8492067" cy="3423919"/>
          </a:xfrm>
        </p:spPr>
        <p:txBody>
          <a:bodyPr/>
          <a:lstStyle/>
          <a:p>
            <a:r>
              <a:rPr lang="en-US" dirty="0" smtClean="0"/>
              <a:t>Servers: Windows Server 2003+</a:t>
            </a:r>
          </a:p>
          <a:p>
            <a:r>
              <a:rPr lang="en-US" dirty="0" smtClean="0"/>
              <a:t>Desktops: Windows Vista+</a:t>
            </a:r>
          </a:p>
          <a:p>
            <a:endParaRPr lang="en-US" dirty="0"/>
          </a:p>
          <a:p>
            <a:r>
              <a:rPr lang="en-US" dirty="0" smtClean="0"/>
              <a:t>Puppet comes as x86 or x64</a:t>
            </a:r>
          </a:p>
          <a:p>
            <a:endParaRPr lang="en-US" dirty="0"/>
          </a:p>
          <a:p>
            <a:r>
              <a:rPr lang="en-US" dirty="0" smtClean="0"/>
              <a:t>Windows since 2011</a:t>
            </a:r>
            <a:endParaRPr dirty="0"/>
          </a:p>
        </p:txBody>
      </p:sp>
    </p:spTree>
    <p:extLst>
      <p:ext uri="{BB962C8B-B14F-4D97-AF65-F5344CB8AC3E}">
        <p14:creationId xmlns:p14="http://schemas.microsoft.com/office/powerpoint/2010/main" val="29359129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Resource Types &amp; Providers</a:t>
            </a:r>
            <a:endParaRPr lang="en-US" dirty="0"/>
          </a:p>
        </p:txBody>
      </p:sp>
      <p:sp>
        <p:nvSpPr>
          <p:cNvPr id="3" name="Content Placeholder 2"/>
          <p:cNvSpPr>
            <a:spLocks noGrp="1"/>
          </p:cNvSpPr>
          <p:nvPr>
            <p:ph idx="1"/>
          </p:nvPr>
        </p:nvSpPr>
        <p:spPr>
          <a:xfrm>
            <a:off x="355600" y="1148081"/>
            <a:ext cx="4275668" cy="3423919"/>
          </a:xfrm>
        </p:spPr>
        <p:txBody>
          <a:bodyPr/>
          <a:lstStyle/>
          <a:p>
            <a:r>
              <a:rPr lang="en-US" dirty="0" smtClean="0"/>
              <a:t>Fundamental Building Blocks</a:t>
            </a:r>
          </a:p>
          <a:p>
            <a:r>
              <a:rPr lang="en-US" dirty="0" smtClean="0"/>
              <a:t>Type is Package</a:t>
            </a:r>
          </a:p>
          <a:p>
            <a:r>
              <a:rPr lang="en-US" dirty="0" smtClean="0"/>
              <a:t>Provider is Chocolatey</a:t>
            </a:r>
            <a:endParaRPr dirty="0"/>
          </a:p>
        </p:txBody>
      </p:sp>
      <p:pic>
        <p:nvPicPr>
          <p:cNvPr id="4" name="Picture 3"/>
          <p:cNvPicPr>
            <a:picLocks noChangeAspect="1"/>
          </p:cNvPicPr>
          <p:nvPr/>
        </p:nvPicPr>
        <p:blipFill>
          <a:blip r:embed="rId3"/>
          <a:stretch>
            <a:fillRect/>
          </a:stretch>
        </p:blipFill>
        <p:spPr>
          <a:xfrm>
            <a:off x="4795120" y="1278466"/>
            <a:ext cx="4014520" cy="3166533"/>
          </a:xfrm>
          <a:prstGeom prst="rect">
            <a:avLst/>
          </a:prstGeom>
        </p:spPr>
      </p:pic>
    </p:spTree>
    <p:extLst>
      <p:ext uri="{BB962C8B-B14F-4D97-AF65-F5344CB8AC3E}">
        <p14:creationId xmlns:p14="http://schemas.microsoft.com/office/powerpoint/2010/main" val="15089605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Resource Types &amp; Providers</a:t>
            </a:r>
            <a:endParaRPr lang="en-US" dirty="0"/>
          </a:p>
        </p:txBody>
      </p:sp>
      <p:pic>
        <p:nvPicPr>
          <p:cNvPr id="5" name="Picture 4"/>
          <p:cNvPicPr>
            <a:picLocks noChangeAspect="1"/>
          </p:cNvPicPr>
          <p:nvPr/>
        </p:nvPicPr>
        <p:blipFill>
          <a:blip r:embed="rId3"/>
          <a:stretch>
            <a:fillRect/>
          </a:stretch>
        </p:blipFill>
        <p:spPr>
          <a:xfrm>
            <a:off x="1917700" y="1164165"/>
            <a:ext cx="5308600" cy="3276600"/>
          </a:xfrm>
          <a:prstGeom prst="rect">
            <a:avLst/>
          </a:prstGeom>
        </p:spPr>
      </p:pic>
    </p:spTree>
    <p:extLst>
      <p:ext uri="{BB962C8B-B14F-4D97-AF65-F5344CB8AC3E}">
        <p14:creationId xmlns:p14="http://schemas.microsoft.com/office/powerpoint/2010/main" val="31754784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Resource Types</a:t>
            </a:r>
            <a:endParaRPr lang="en-US" dirty="0"/>
          </a:p>
        </p:txBody>
      </p:sp>
      <p:pic>
        <p:nvPicPr>
          <p:cNvPr id="6" name="Picture 5"/>
          <p:cNvPicPr>
            <a:picLocks noChangeAspect="1"/>
          </p:cNvPicPr>
          <p:nvPr/>
        </p:nvPicPr>
        <p:blipFill>
          <a:blip r:embed="rId3"/>
          <a:stretch>
            <a:fillRect/>
          </a:stretch>
        </p:blipFill>
        <p:spPr>
          <a:xfrm>
            <a:off x="1911350" y="1168410"/>
            <a:ext cx="5321300" cy="3314700"/>
          </a:xfrm>
          <a:prstGeom prst="rect">
            <a:avLst/>
          </a:prstGeom>
        </p:spPr>
      </p:pic>
    </p:spTree>
    <p:extLst>
      <p:ext uri="{BB962C8B-B14F-4D97-AF65-F5344CB8AC3E}">
        <p14:creationId xmlns:p14="http://schemas.microsoft.com/office/powerpoint/2010/main" val="28592167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Resource Providers</a:t>
            </a:r>
            <a:endParaRPr lang="en-US" dirty="0"/>
          </a:p>
        </p:txBody>
      </p:sp>
      <p:pic>
        <p:nvPicPr>
          <p:cNvPr id="3" name="Picture 2"/>
          <p:cNvPicPr>
            <a:picLocks noChangeAspect="1"/>
          </p:cNvPicPr>
          <p:nvPr/>
        </p:nvPicPr>
        <p:blipFill>
          <a:blip r:embed="rId3"/>
          <a:stretch>
            <a:fillRect/>
          </a:stretch>
        </p:blipFill>
        <p:spPr>
          <a:xfrm>
            <a:off x="1860550" y="1147244"/>
            <a:ext cx="5422900" cy="3378200"/>
          </a:xfrm>
          <a:prstGeom prst="rect">
            <a:avLst/>
          </a:prstGeom>
        </p:spPr>
      </p:pic>
    </p:spTree>
    <p:extLst>
      <p:ext uri="{BB962C8B-B14F-4D97-AF65-F5344CB8AC3E}">
        <p14:creationId xmlns:p14="http://schemas.microsoft.com/office/powerpoint/2010/main" val="28592167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Manifests</a:t>
            </a:r>
            <a:endParaRPr lang="en-US" dirty="0"/>
          </a:p>
        </p:txBody>
      </p:sp>
      <p:sp>
        <p:nvSpPr>
          <p:cNvPr id="3" name="Content Placeholder 2"/>
          <p:cNvSpPr>
            <a:spLocks noGrp="1"/>
          </p:cNvSpPr>
          <p:nvPr>
            <p:ph idx="1"/>
          </p:nvPr>
        </p:nvSpPr>
        <p:spPr>
          <a:xfrm>
            <a:off x="355600" y="1148081"/>
            <a:ext cx="4275668" cy="3423919"/>
          </a:xfrm>
        </p:spPr>
        <p:txBody>
          <a:bodyPr/>
          <a:lstStyle/>
          <a:p>
            <a:r>
              <a:rPr lang="en-US" dirty="0" smtClean="0"/>
              <a:t>Puppet script file aka Manifest</a:t>
            </a:r>
          </a:p>
          <a:p>
            <a:r>
              <a:rPr lang="en-US" dirty="0" smtClean="0"/>
              <a:t>*.</a:t>
            </a:r>
            <a:r>
              <a:rPr lang="en-US" dirty="0" err="1" smtClean="0"/>
              <a:t>pp</a:t>
            </a:r>
            <a:r>
              <a:rPr lang="en-US" dirty="0" smtClean="0"/>
              <a:t> files</a:t>
            </a:r>
          </a:p>
          <a:p>
            <a:r>
              <a:rPr lang="en-US" dirty="0" smtClean="0"/>
              <a:t>Puppet Language</a:t>
            </a:r>
          </a:p>
          <a:p>
            <a:r>
              <a:rPr lang="en-US" dirty="0" smtClean="0"/>
              <a:t>Can include / require other *.</a:t>
            </a:r>
            <a:r>
              <a:rPr lang="en-US" dirty="0" err="1" smtClean="0"/>
              <a:t>pp</a:t>
            </a:r>
            <a:r>
              <a:rPr lang="en-US" dirty="0" smtClean="0"/>
              <a:t> files</a:t>
            </a:r>
          </a:p>
          <a:p>
            <a:r>
              <a:rPr lang="en-US" dirty="0" smtClean="0"/>
              <a:t>Can make up modules</a:t>
            </a:r>
            <a:endParaRPr dirty="0"/>
          </a:p>
        </p:txBody>
      </p:sp>
      <p:pic>
        <p:nvPicPr>
          <p:cNvPr id="5" name="Picture 4"/>
          <p:cNvPicPr>
            <a:picLocks noChangeAspect="1"/>
          </p:cNvPicPr>
          <p:nvPr/>
        </p:nvPicPr>
        <p:blipFill>
          <a:blip r:embed="rId3"/>
          <a:stretch>
            <a:fillRect/>
          </a:stretch>
        </p:blipFill>
        <p:spPr>
          <a:xfrm>
            <a:off x="4783667" y="1148700"/>
            <a:ext cx="4012093" cy="3419065"/>
          </a:xfrm>
          <a:prstGeom prst="rect">
            <a:avLst/>
          </a:prstGeom>
        </p:spPr>
      </p:pic>
    </p:spTree>
    <p:extLst>
      <p:ext uri="{BB962C8B-B14F-4D97-AF65-F5344CB8AC3E}">
        <p14:creationId xmlns:p14="http://schemas.microsoft.com/office/powerpoint/2010/main" val="8936804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r>
              <a:rPr lang="en-US" dirty="0"/>
              <a:t> </a:t>
            </a:r>
            <a:r>
              <a:rPr lang="en-US" dirty="0" smtClean="0"/>
              <a:t>– Modules</a:t>
            </a:r>
            <a:endParaRPr lang="en-US" dirty="0"/>
          </a:p>
        </p:txBody>
      </p:sp>
      <p:sp>
        <p:nvSpPr>
          <p:cNvPr id="3" name="Content Placeholder 2"/>
          <p:cNvSpPr>
            <a:spLocks noGrp="1"/>
          </p:cNvSpPr>
          <p:nvPr>
            <p:ph idx="1"/>
          </p:nvPr>
        </p:nvSpPr>
        <p:spPr>
          <a:xfrm>
            <a:off x="355600" y="1148081"/>
            <a:ext cx="4275668" cy="3423919"/>
          </a:xfrm>
        </p:spPr>
        <p:txBody>
          <a:bodyPr/>
          <a:lstStyle/>
          <a:p>
            <a:r>
              <a:rPr lang="en-US" dirty="0" smtClean="0"/>
              <a:t>Collections of manifests, files, custom facts, types and providers, </a:t>
            </a:r>
            <a:r>
              <a:rPr lang="en-US" dirty="0" err="1" smtClean="0"/>
              <a:t>etc</a:t>
            </a:r>
            <a:endParaRPr lang="en-US" dirty="0" smtClean="0"/>
          </a:p>
          <a:p>
            <a:r>
              <a:rPr lang="en-US" dirty="0" smtClean="0"/>
              <a:t>Best way to extend core Puppet</a:t>
            </a:r>
          </a:p>
          <a:p>
            <a:r>
              <a:rPr lang="en-US" dirty="0" smtClean="0"/>
              <a:t>The Forge – 150+ Windows</a:t>
            </a:r>
          </a:p>
          <a:p>
            <a:r>
              <a:rPr lang="en-US" dirty="0" smtClean="0"/>
              <a:t>More on </a:t>
            </a:r>
            <a:r>
              <a:rPr lang="en-US" dirty="0" err="1" smtClean="0"/>
              <a:t>Github</a:t>
            </a:r>
            <a:endParaRPr dirty="0"/>
          </a:p>
        </p:txBody>
      </p:sp>
      <p:pic>
        <p:nvPicPr>
          <p:cNvPr id="6" name="Picture 5"/>
          <p:cNvPicPr>
            <a:picLocks noChangeAspect="1"/>
          </p:cNvPicPr>
          <p:nvPr/>
        </p:nvPicPr>
        <p:blipFill>
          <a:blip r:embed="rId3"/>
          <a:stretch>
            <a:fillRect/>
          </a:stretch>
        </p:blipFill>
        <p:spPr>
          <a:xfrm>
            <a:off x="5777562" y="1168398"/>
            <a:ext cx="2604438" cy="3399367"/>
          </a:xfrm>
          <a:prstGeom prst="rect">
            <a:avLst/>
          </a:prstGeom>
        </p:spPr>
      </p:pic>
    </p:spTree>
    <p:extLst>
      <p:ext uri="{BB962C8B-B14F-4D97-AF65-F5344CB8AC3E}">
        <p14:creationId xmlns:p14="http://schemas.microsoft.com/office/powerpoint/2010/main" val="37660494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 Reynolds</a:t>
            </a:r>
            <a:endParaRPr lang="en-US" dirty="0"/>
          </a:p>
        </p:txBody>
      </p:sp>
      <p:sp>
        <p:nvSpPr>
          <p:cNvPr id="3" name="Content Placeholder 2"/>
          <p:cNvSpPr>
            <a:spLocks noGrp="1"/>
          </p:cNvSpPr>
          <p:nvPr>
            <p:ph idx="1"/>
          </p:nvPr>
        </p:nvSpPr>
        <p:spPr>
          <a:xfrm>
            <a:off x="355600" y="1148081"/>
            <a:ext cx="4216400" cy="3423919"/>
          </a:xfrm>
        </p:spPr>
        <p:txBody>
          <a:bodyPr/>
          <a:lstStyle/>
          <a:p>
            <a:r>
              <a:rPr lang="en-US" dirty="0" smtClean="0"/>
              <a:t>Developer </a:t>
            </a:r>
            <a:r>
              <a:rPr lang="en-US" dirty="0" smtClean="0"/>
              <a:t>at</a:t>
            </a:r>
            <a:endParaRPr lang="en-US" dirty="0" smtClean="0"/>
          </a:p>
          <a:p>
            <a:r>
              <a:rPr lang="en-US" dirty="0" smtClean="0"/>
              <a:t>Creator of Chocolatey</a:t>
            </a:r>
          </a:p>
          <a:p>
            <a:r>
              <a:rPr lang="en-US" dirty="0" smtClean="0"/>
              <a:t>MVP for .NET</a:t>
            </a:r>
          </a:p>
          <a:p>
            <a:r>
              <a:rPr lang="en-US" dirty="0" smtClean="0"/>
              <a:t>Making your Windows world a better </a:t>
            </a:r>
            <a:r>
              <a:rPr lang="en-US" dirty="0" smtClean="0"/>
              <a:t>place</a:t>
            </a:r>
          </a:p>
          <a:p>
            <a:endParaRPr lang="en-US" dirty="0"/>
          </a:p>
          <a:p>
            <a:r>
              <a:rPr lang="en-US" dirty="0" smtClean="0"/>
              <a:t>@</a:t>
            </a:r>
            <a:r>
              <a:rPr lang="en-US" dirty="0" err="1" smtClean="0"/>
              <a:t>ferventcoder</a:t>
            </a:r>
            <a:endParaRPr lang="en-US" dirty="0" smtClean="0"/>
          </a:p>
        </p:txBody>
      </p:sp>
      <p:pic>
        <p:nvPicPr>
          <p:cNvPr id="4" name="Picture 3"/>
          <p:cNvPicPr>
            <a:picLocks noChangeAspect="1"/>
          </p:cNvPicPr>
          <p:nvPr/>
        </p:nvPicPr>
        <p:blipFill>
          <a:blip r:embed="rId3"/>
          <a:stretch>
            <a:fillRect/>
          </a:stretch>
        </p:blipFill>
        <p:spPr>
          <a:xfrm>
            <a:off x="5795463" y="1503256"/>
            <a:ext cx="2713568" cy="2713568"/>
          </a:xfrm>
          <a:prstGeom prst="rect">
            <a:avLst/>
          </a:prstGeom>
        </p:spPr>
      </p:pic>
      <p:pic>
        <p:nvPicPr>
          <p:cNvPr id="5" name="Picture 4"/>
          <p:cNvPicPr>
            <a:picLocks noChangeAspect="1"/>
          </p:cNvPicPr>
          <p:nvPr/>
        </p:nvPicPr>
        <p:blipFill>
          <a:blip r:embed="rId4"/>
          <a:stretch>
            <a:fillRect/>
          </a:stretch>
        </p:blipFill>
        <p:spPr>
          <a:xfrm>
            <a:off x="3395130" y="1662536"/>
            <a:ext cx="323575" cy="327131"/>
          </a:xfrm>
          <a:prstGeom prst="rect">
            <a:avLst/>
          </a:prstGeom>
        </p:spPr>
      </p:pic>
      <p:pic>
        <p:nvPicPr>
          <p:cNvPr id="6" name="Picture 5"/>
          <p:cNvPicPr>
            <a:picLocks noChangeAspect="1"/>
          </p:cNvPicPr>
          <p:nvPr/>
        </p:nvPicPr>
        <p:blipFill>
          <a:blip r:embed="rId5"/>
          <a:stretch>
            <a:fillRect/>
          </a:stretch>
        </p:blipFill>
        <p:spPr>
          <a:xfrm>
            <a:off x="2324101" y="1218461"/>
            <a:ext cx="1528233" cy="441005"/>
          </a:xfrm>
          <a:prstGeom prst="rect">
            <a:avLst/>
          </a:prstGeom>
        </p:spPr>
      </p:pic>
    </p:spTree>
    <p:extLst>
      <p:ext uri="{BB962C8B-B14F-4D97-AF65-F5344CB8AC3E}">
        <p14:creationId xmlns:p14="http://schemas.microsoft.com/office/powerpoint/2010/main" val="13333484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Puppet Run</a:t>
            </a:r>
            <a:endParaRPr lang="en-US" dirty="0"/>
          </a:p>
        </p:txBody>
      </p:sp>
      <p:pic>
        <p:nvPicPr>
          <p:cNvPr id="5" name="Picture 4"/>
          <p:cNvPicPr>
            <a:picLocks noChangeAspect="1"/>
          </p:cNvPicPr>
          <p:nvPr/>
        </p:nvPicPr>
        <p:blipFill>
          <a:blip r:embed="rId3"/>
          <a:stretch>
            <a:fillRect/>
          </a:stretch>
        </p:blipFill>
        <p:spPr>
          <a:xfrm>
            <a:off x="2345267" y="1109132"/>
            <a:ext cx="4453466" cy="3486893"/>
          </a:xfrm>
          <a:prstGeom prst="rect">
            <a:avLst/>
          </a:prstGeom>
        </p:spPr>
      </p:pic>
      <p:pic>
        <p:nvPicPr>
          <p:cNvPr id="6" name="Picture 5"/>
          <p:cNvPicPr>
            <a:picLocks noChangeAspect="1"/>
          </p:cNvPicPr>
          <p:nvPr/>
        </p:nvPicPr>
        <p:blipFill>
          <a:blip r:embed="rId4"/>
          <a:stretch>
            <a:fillRect/>
          </a:stretch>
        </p:blipFill>
        <p:spPr>
          <a:xfrm>
            <a:off x="2413426" y="1185342"/>
            <a:ext cx="4309126" cy="3259266"/>
          </a:xfrm>
          <a:prstGeom prst="rect">
            <a:avLst/>
          </a:prstGeom>
        </p:spPr>
      </p:pic>
    </p:spTree>
    <p:extLst>
      <p:ext uri="{BB962C8B-B14F-4D97-AF65-F5344CB8AC3E}">
        <p14:creationId xmlns:p14="http://schemas.microsoft.com/office/powerpoint/2010/main" val="16541171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t>
            </a:r>
            <a:r>
              <a:rPr lang="en-US" dirty="0" smtClean="0"/>
              <a:t>Uses </a:t>
            </a:r>
            <a:r>
              <a:rPr lang="en-US" dirty="0" smtClean="0"/>
              <a:t>Puppet</a:t>
            </a:r>
            <a:r>
              <a:rPr lang="en-US" dirty="0" smtClean="0"/>
              <a:t>?</a:t>
            </a:r>
            <a:endParaRPr lang="en-US" dirty="0"/>
          </a:p>
        </p:txBody>
      </p:sp>
      <p:pic>
        <p:nvPicPr>
          <p:cNvPr id="4" name="Picture 3"/>
          <p:cNvPicPr>
            <a:picLocks noChangeAspect="1"/>
          </p:cNvPicPr>
          <p:nvPr/>
        </p:nvPicPr>
        <p:blipFill>
          <a:blip r:embed="rId3"/>
          <a:stretch>
            <a:fillRect/>
          </a:stretch>
        </p:blipFill>
        <p:spPr>
          <a:xfrm>
            <a:off x="651933" y="1222448"/>
            <a:ext cx="3502403" cy="3277587"/>
          </a:xfrm>
          <a:prstGeom prst="rect">
            <a:avLst/>
          </a:prstGeom>
        </p:spPr>
      </p:pic>
      <p:pic>
        <p:nvPicPr>
          <p:cNvPr id="5" name="Picture 4"/>
          <p:cNvPicPr>
            <a:picLocks noChangeAspect="1"/>
          </p:cNvPicPr>
          <p:nvPr/>
        </p:nvPicPr>
        <p:blipFill>
          <a:blip r:embed="rId4"/>
          <a:stretch>
            <a:fillRect/>
          </a:stretch>
        </p:blipFill>
        <p:spPr>
          <a:xfrm>
            <a:off x="4620727" y="1301258"/>
            <a:ext cx="3893476" cy="3119966"/>
          </a:xfrm>
          <a:prstGeom prst="rect">
            <a:avLst/>
          </a:prstGeom>
        </p:spPr>
      </p:pic>
    </p:spTree>
    <p:extLst>
      <p:ext uri="{BB962C8B-B14F-4D97-AF65-F5344CB8AC3E}">
        <p14:creationId xmlns:p14="http://schemas.microsoft.com/office/powerpoint/2010/main" val="5610880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Module Pack</a:t>
            </a:r>
            <a:endParaRPr lang="en-US" dirty="0"/>
          </a:p>
        </p:txBody>
      </p:sp>
      <p:sp>
        <p:nvSpPr>
          <p:cNvPr id="3" name="Content Placeholder 2"/>
          <p:cNvSpPr>
            <a:spLocks noGrp="1"/>
          </p:cNvSpPr>
          <p:nvPr>
            <p:ph idx="1"/>
          </p:nvPr>
        </p:nvSpPr>
        <p:spPr>
          <a:xfrm>
            <a:off x="355600" y="1148081"/>
            <a:ext cx="4258734" cy="3423919"/>
          </a:xfrm>
        </p:spPr>
        <p:txBody>
          <a:bodyPr/>
          <a:lstStyle/>
          <a:p>
            <a:r>
              <a:rPr lang="en-US" dirty="0" smtClean="0"/>
              <a:t>Registry</a:t>
            </a:r>
          </a:p>
          <a:p>
            <a:r>
              <a:rPr lang="en-US" dirty="0" smtClean="0"/>
              <a:t>PowerShell</a:t>
            </a:r>
          </a:p>
          <a:p>
            <a:r>
              <a:rPr lang="en-US" dirty="0" smtClean="0"/>
              <a:t>Reboot</a:t>
            </a:r>
          </a:p>
          <a:p>
            <a:r>
              <a:rPr lang="en-US" dirty="0" smtClean="0"/>
              <a:t>ACLs</a:t>
            </a:r>
          </a:p>
          <a:p>
            <a:r>
              <a:rPr lang="en-US" dirty="0" smtClean="0"/>
              <a:t>Windows Features</a:t>
            </a:r>
          </a:p>
          <a:p>
            <a:r>
              <a:rPr lang="en-US" dirty="0" smtClean="0"/>
              <a:t>IIS</a:t>
            </a:r>
            <a:endParaRPr dirty="0"/>
          </a:p>
        </p:txBody>
      </p:sp>
      <p:pic>
        <p:nvPicPr>
          <p:cNvPr id="6" name="Picture 5"/>
          <p:cNvPicPr>
            <a:picLocks noChangeAspect="1"/>
          </p:cNvPicPr>
          <p:nvPr/>
        </p:nvPicPr>
        <p:blipFill>
          <a:blip r:embed="rId2"/>
          <a:stretch>
            <a:fillRect/>
          </a:stretch>
        </p:blipFill>
        <p:spPr>
          <a:xfrm>
            <a:off x="4466166" y="1809144"/>
            <a:ext cx="4309533" cy="1525211"/>
          </a:xfrm>
          <a:prstGeom prst="rect">
            <a:avLst/>
          </a:prstGeom>
        </p:spPr>
      </p:pic>
    </p:spTree>
    <p:extLst>
      <p:ext uri="{BB962C8B-B14F-4D97-AF65-F5344CB8AC3E}">
        <p14:creationId xmlns:p14="http://schemas.microsoft.com/office/powerpoint/2010/main" val="6347517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Notable Windows </a:t>
            </a:r>
            <a:r>
              <a:rPr lang="en-US" dirty="0" smtClean="0"/>
              <a:t>Modules</a:t>
            </a:r>
            <a:endParaRPr lang="en-US" dirty="0"/>
          </a:p>
        </p:txBody>
      </p:sp>
      <p:sp>
        <p:nvSpPr>
          <p:cNvPr id="3" name="Content Placeholder 2"/>
          <p:cNvSpPr>
            <a:spLocks noGrp="1"/>
          </p:cNvSpPr>
          <p:nvPr>
            <p:ph idx="1"/>
          </p:nvPr>
        </p:nvSpPr>
        <p:spPr>
          <a:xfrm>
            <a:off x="355600" y="1148081"/>
            <a:ext cx="4250268" cy="3423919"/>
          </a:xfrm>
        </p:spPr>
        <p:txBody>
          <a:bodyPr/>
          <a:lstStyle/>
          <a:p>
            <a:r>
              <a:rPr lang="en-US" dirty="0" smtClean="0"/>
              <a:t>Chocolatey Provider Module</a:t>
            </a:r>
          </a:p>
          <a:p>
            <a:r>
              <a:rPr lang="en-US" dirty="0" smtClean="0"/>
              <a:t>PowerShell DSC </a:t>
            </a:r>
            <a:r>
              <a:rPr lang="en-US" dirty="0" smtClean="0"/>
              <a:t>Module</a:t>
            </a:r>
          </a:p>
          <a:p>
            <a:r>
              <a:rPr lang="en-US" dirty="0" smtClean="0"/>
              <a:t>Active Directory Module</a:t>
            </a:r>
          </a:p>
          <a:p>
            <a:r>
              <a:rPr lang="en-US" dirty="0" smtClean="0"/>
              <a:t>Windows Firewall</a:t>
            </a:r>
          </a:p>
          <a:p>
            <a:r>
              <a:rPr lang="en-US" dirty="0" smtClean="0"/>
              <a:t>Windows Environment</a:t>
            </a:r>
            <a:endParaRPr lang="en-US" dirty="0" smtClean="0"/>
          </a:p>
        </p:txBody>
      </p:sp>
      <p:pic>
        <p:nvPicPr>
          <p:cNvPr id="4" name="Picture 3"/>
          <p:cNvPicPr>
            <a:picLocks noChangeAspect="1"/>
          </p:cNvPicPr>
          <p:nvPr/>
        </p:nvPicPr>
        <p:blipFill>
          <a:blip r:embed="rId2"/>
          <a:stretch>
            <a:fillRect/>
          </a:stretch>
        </p:blipFill>
        <p:spPr>
          <a:xfrm>
            <a:off x="4343399" y="1163004"/>
            <a:ext cx="465667" cy="470784"/>
          </a:xfrm>
          <a:prstGeom prst="rect">
            <a:avLst/>
          </a:prstGeom>
        </p:spPr>
      </p:pic>
    </p:spTree>
    <p:extLst>
      <p:ext uri="{BB962C8B-B14F-4D97-AF65-F5344CB8AC3E}">
        <p14:creationId xmlns:p14="http://schemas.microsoft.com/office/powerpoint/2010/main" val="41561682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Resources</a:t>
            </a:r>
            <a:endParaRPr lang="en-US" dirty="0"/>
          </a:p>
        </p:txBody>
      </p:sp>
      <p:sp>
        <p:nvSpPr>
          <p:cNvPr id="3" name="Content Placeholder 2"/>
          <p:cNvSpPr>
            <a:spLocks noGrp="1"/>
          </p:cNvSpPr>
          <p:nvPr>
            <p:ph idx="1"/>
          </p:nvPr>
        </p:nvSpPr>
        <p:spPr>
          <a:xfrm>
            <a:off x="355600" y="1148081"/>
            <a:ext cx="4106333" cy="3423919"/>
          </a:xfrm>
        </p:spPr>
        <p:txBody>
          <a:bodyPr/>
          <a:lstStyle/>
          <a:p>
            <a:r>
              <a:rPr lang="en-US" dirty="0" smtClean="0"/>
              <a:t>file</a:t>
            </a:r>
          </a:p>
          <a:p>
            <a:r>
              <a:rPr lang="en-US" dirty="0" smtClean="0"/>
              <a:t>user</a:t>
            </a:r>
          </a:p>
          <a:p>
            <a:r>
              <a:rPr lang="en-US" dirty="0" smtClean="0"/>
              <a:t>group</a:t>
            </a:r>
          </a:p>
          <a:p>
            <a:r>
              <a:rPr lang="en-US" dirty="0" err="1" smtClean="0"/>
              <a:t>scheduled_task</a:t>
            </a:r>
            <a:endParaRPr lang="en-US" dirty="0" smtClean="0"/>
          </a:p>
          <a:p>
            <a:r>
              <a:rPr lang="en-US" dirty="0" smtClean="0"/>
              <a:t>package</a:t>
            </a:r>
          </a:p>
          <a:p>
            <a:r>
              <a:rPr lang="en-US" dirty="0" smtClean="0"/>
              <a:t>service</a:t>
            </a:r>
          </a:p>
          <a:p>
            <a:r>
              <a:rPr lang="en-US" dirty="0" smtClean="0"/>
              <a:t>exec</a:t>
            </a:r>
          </a:p>
          <a:p>
            <a:r>
              <a:rPr lang="en-US" dirty="0" smtClean="0"/>
              <a:t>host</a:t>
            </a:r>
            <a:endParaRPr lang="en-US" dirty="0" smtClean="0"/>
          </a:p>
        </p:txBody>
      </p:sp>
      <p:sp>
        <p:nvSpPr>
          <p:cNvPr id="5" name="Content Placeholder 2"/>
          <p:cNvSpPr txBox="1">
            <a:spLocks/>
          </p:cNvSpPr>
          <p:nvPr/>
        </p:nvSpPr>
        <p:spPr>
          <a:xfrm>
            <a:off x="4546600" y="1156548"/>
            <a:ext cx="4250268" cy="3423919"/>
          </a:xfrm>
          <a:prstGeom prst="rect">
            <a:avLst/>
          </a:prstGeom>
        </p:spPr>
        <p:txBody>
          <a:bodyPr lIns="0" tIns="91440" rIns="0" bIns="91440"/>
          <a:lstStyle>
            <a:lvl1pPr marL="342900" indent="-342900" algn="l" defTabSz="457200" rtl="0" eaLnBrk="1" latinLnBrk="0" hangingPunct="1">
              <a:spcBef>
                <a:spcPct val="20000"/>
              </a:spcBef>
              <a:buFont typeface="Arial"/>
              <a:buChar char="•"/>
              <a:defRPr sz="2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reboot</a:t>
            </a:r>
          </a:p>
          <a:p>
            <a:r>
              <a:rPr lang="en-US" dirty="0" err="1" smtClean="0"/>
              <a:t>acl</a:t>
            </a:r>
            <a:endParaRPr lang="en-US" dirty="0" smtClean="0"/>
          </a:p>
          <a:p>
            <a:r>
              <a:rPr lang="en-US" dirty="0" err="1" smtClean="0"/>
              <a:t>windowsfeature</a:t>
            </a:r>
            <a:endParaRPr lang="en-US" dirty="0" smtClean="0"/>
          </a:p>
          <a:p>
            <a:r>
              <a:rPr lang="en-US" dirty="0" err="1" smtClean="0"/>
              <a:t>windows_env</a:t>
            </a:r>
            <a:endParaRPr lang="en-US" dirty="0" smtClean="0"/>
          </a:p>
          <a:p>
            <a:r>
              <a:rPr lang="en-US" dirty="0" err="1"/>
              <a:t>i</a:t>
            </a:r>
            <a:r>
              <a:rPr lang="en-US" dirty="0" err="1" smtClean="0"/>
              <a:t>is</a:t>
            </a:r>
            <a:r>
              <a:rPr lang="en-US" dirty="0" smtClean="0"/>
              <a:t>::</a:t>
            </a:r>
            <a:r>
              <a:rPr lang="en-US" dirty="0" err="1" smtClean="0"/>
              <a:t>manage_site</a:t>
            </a:r>
            <a:endParaRPr lang="en-US" dirty="0" smtClean="0"/>
          </a:p>
          <a:p>
            <a:r>
              <a:rPr lang="en-US" dirty="0" err="1" smtClean="0"/>
              <a:t>registry_key</a:t>
            </a:r>
            <a:endParaRPr lang="en-US" dirty="0" smtClean="0"/>
          </a:p>
          <a:p>
            <a:r>
              <a:rPr lang="en-US" dirty="0" err="1" smtClean="0"/>
              <a:t>registry_value</a:t>
            </a:r>
            <a:endParaRPr lang="en-US" dirty="0" smtClean="0"/>
          </a:p>
          <a:p>
            <a:r>
              <a:rPr lang="en-US" dirty="0" smtClean="0"/>
              <a:t>More w/modules</a:t>
            </a:r>
          </a:p>
        </p:txBody>
      </p:sp>
    </p:spTree>
    <p:extLst>
      <p:ext uri="{BB962C8B-B14F-4D97-AF65-F5344CB8AC3E}">
        <p14:creationId xmlns:p14="http://schemas.microsoft.com/office/powerpoint/2010/main" val="28373386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a:t>
            </a:r>
            <a:endParaRPr lang="en-US" dirty="0"/>
          </a:p>
        </p:txBody>
      </p:sp>
      <p:pic>
        <p:nvPicPr>
          <p:cNvPr id="5" name="Picture 4"/>
          <p:cNvPicPr>
            <a:picLocks noChangeAspect="1"/>
          </p:cNvPicPr>
          <p:nvPr/>
        </p:nvPicPr>
        <p:blipFill rotWithShape="1">
          <a:blip r:embed="rId2"/>
          <a:srcRect b="10834"/>
          <a:stretch/>
        </p:blipFill>
        <p:spPr>
          <a:xfrm>
            <a:off x="2658534" y="1153454"/>
            <a:ext cx="3826932" cy="3412348"/>
          </a:xfrm>
          <a:prstGeom prst="rect">
            <a:avLst/>
          </a:prstGeom>
        </p:spPr>
      </p:pic>
    </p:spTree>
    <p:extLst>
      <p:ext uri="{BB962C8B-B14F-4D97-AF65-F5344CB8AC3E}">
        <p14:creationId xmlns:p14="http://schemas.microsoft.com/office/powerpoint/2010/main" val="16135396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 Reference</a:t>
            </a:r>
            <a:endParaRPr lang="en-US" dirty="0"/>
          </a:p>
        </p:txBody>
      </p:sp>
      <p:sp>
        <p:nvSpPr>
          <p:cNvPr id="3" name="Content Placeholder 2"/>
          <p:cNvSpPr>
            <a:spLocks noGrp="1"/>
          </p:cNvSpPr>
          <p:nvPr>
            <p:ph idx="1"/>
          </p:nvPr>
        </p:nvSpPr>
        <p:spPr>
          <a:xfrm>
            <a:off x="355599" y="1148081"/>
            <a:ext cx="5105401" cy="3423919"/>
          </a:xfrm>
        </p:spPr>
        <p:txBody>
          <a:bodyPr/>
          <a:lstStyle/>
          <a:p>
            <a:r>
              <a:rPr lang="en-US" dirty="0" smtClean="0">
                <a:hlinkClick r:id="rId2"/>
              </a:rPr>
              <a:t>https://puppetlabs.com</a:t>
            </a:r>
            <a:endParaRPr lang="en-US" dirty="0" smtClean="0"/>
          </a:p>
          <a:p>
            <a:r>
              <a:rPr lang="en-US" dirty="0" smtClean="0">
                <a:hlinkClick r:id="rId3"/>
              </a:rPr>
              <a:t>https://docs.puppetlabs.com</a:t>
            </a:r>
            <a:endParaRPr lang="en-US" dirty="0" smtClean="0"/>
          </a:p>
          <a:p>
            <a:r>
              <a:rPr lang="en-US" dirty="0" smtClean="0">
                <a:hlinkClick r:id="rId4"/>
              </a:rPr>
              <a:t>https://docs.puppetlabs.com/windows</a:t>
            </a:r>
            <a:r>
              <a:rPr lang="en-US" dirty="0" smtClean="0"/>
              <a:t> </a:t>
            </a:r>
          </a:p>
          <a:p>
            <a:r>
              <a:rPr lang="en-US" dirty="0">
                <a:hlinkClick r:id="rId5"/>
              </a:rPr>
              <a:t>https://forge.puppetlabs.com/puppetlabs/</a:t>
            </a:r>
            <a:r>
              <a:rPr lang="en-US" dirty="0" smtClean="0">
                <a:hlinkClick r:id="rId5"/>
              </a:rPr>
              <a:t>windows</a:t>
            </a:r>
            <a:r>
              <a:rPr lang="en-US" dirty="0" smtClean="0"/>
              <a:t> </a:t>
            </a:r>
          </a:p>
          <a:p>
            <a:endParaRPr lang="en-US" dirty="0"/>
          </a:p>
          <a:p>
            <a:r>
              <a:rPr lang="en-US" dirty="0" smtClean="0"/>
              <a:t>@</a:t>
            </a:r>
            <a:r>
              <a:rPr lang="en-US" dirty="0" err="1" smtClean="0"/>
              <a:t>ferventcoder</a:t>
            </a:r>
            <a:endParaRPr dirty="0"/>
          </a:p>
        </p:txBody>
      </p:sp>
      <p:pic>
        <p:nvPicPr>
          <p:cNvPr id="4" name="Picture 3"/>
          <p:cNvPicPr>
            <a:picLocks noChangeAspect="1"/>
          </p:cNvPicPr>
          <p:nvPr/>
        </p:nvPicPr>
        <p:blipFill>
          <a:blip r:embed="rId6"/>
          <a:stretch>
            <a:fillRect/>
          </a:stretch>
        </p:blipFill>
        <p:spPr>
          <a:xfrm>
            <a:off x="6052312" y="1507065"/>
            <a:ext cx="2769953" cy="2713567"/>
          </a:xfrm>
          <a:prstGeom prst="rect">
            <a:avLst/>
          </a:prstGeom>
        </p:spPr>
      </p:pic>
      <p:pic>
        <p:nvPicPr>
          <p:cNvPr id="5" name="Picture 4"/>
          <p:cNvPicPr>
            <a:picLocks noChangeAspect="1"/>
          </p:cNvPicPr>
          <p:nvPr/>
        </p:nvPicPr>
        <p:blipFill rotWithShape="1">
          <a:blip r:embed="rId7"/>
          <a:srcRect b="4500"/>
          <a:stretch/>
        </p:blipFill>
        <p:spPr>
          <a:xfrm>
            <a:off x="5780561" y="1515532"/>
            <a:ext cx="3058639" cy="2921001"/>
          </a:xfrm>
          <a:prstGeom prst="rect">
            <a:avLst/>
          </a:prstGeom>
        </p:spPr>
      </p:pic>
    </p:spTree>
    <p:extLst>
      <p:ext uri="{BB962C8B-B14F-4D97-AF65-F5344CB8AC3E}">
        <p14:creationId xmlns:p14="http://schemas.microsoft.com/office/powerpoint/2010/main" val="22199903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Keith </a:t>
            </a:r>
            <a:r>
              <a:rPr lang="en-US" dirty="0" err="1" smtClean="0"/>
              <a:t>Dahlby</a:t>
            </a:r>
            <a:endParaRPr lang="en-US" dirty="0"/>
          </a:p>
        </p:txBody>
      </p:sp>
      <p:sp>
        <p:nvSpPr>
          <p:cNvPr id="3" name="Content Placeholder 2"/>
          <p:cNvSpPr>
            <a:spLocks noGrp="1"/>
          </p:cNvSpPr>
          <p:nvPr>
            <p:ph idx="1"/>
          </p:nvPr>
        </p:nvSpPr>
        <p:spPr>
          <a:xfrm>
            <a:off x="355600" y="1148081"/>
            <a:ext cx="4216400" cy="3423919"/>
          </a:xfrm>
        </p:spPr>
        <p:txBody>
          <a:bodyPr/>
          <a:lstStyle/>
          <a:p>
            <a:r>
              <a:rPr lang="en-US" dirty="0" smtClean="0"/>
              <a:t>Creator of </a:t>
            </a:r>
          </a:p>
          <a:p>
            <a:r>
              <a:rPr lang="en-US" dirty="0" smtClean="0"/>
              <a:t>Works on LibGit2Sharp</a:t>
            </a:r>
          </a:p>
          <a:p>
            <a:r>
              <a:rPr lang="en-US" dirty="0" smtClean="0"/>
              <a:t>MVP for .NET</a:t>
            </a:r>
          </a:p>
          <a:p>
            <a:r>
              <a:rPr lang="en-US" dirty="0" smtClean="0"/>
              <a:t>Curator of Up-For-</a:t>
            </a:r>
            <a:r>
              <a:rPr lang="en-US" dirty="0" err="1" smtClean="0"/>
              <a:t>Grabs.net</a:t>
            </a:r>
            <a:endParaRPr lang="en-US" dirty="0" smtClean="0"/>
          </a:p>
          <a:p>
            <a:endParaRPr lang="en-US" dirty="0"/>
          </a:p>
          <a:p>
            <a:r>
              <a:rPr lang="en-US" dirty="0" smtClean="0"/>
              <a:t>@</a:t>
            </a:r>
            <a:r>
              <a:rPr lang="en-US" dirty="0" err="1" smtClean="0"/>
              <a:t>dahlbyk</a:t>
            </a:r>
            <a:endParaRPr lang="en-US" dirty="0" smtClean="0"/>
          </a:p>
        </p:txBody>
      </p:sp>
      <p:pic>
        <p:nvPicPr>
          <p:cNvPr id="5" name="Picture 4"/>
          <p:cNvPicPr>
            <a:picLocks noChangeAspect="1"/>
          </p:cNvPicPr>
          <p:nvPr/>
        </p:nvPicPr>
        <p:blipFill>
          <a:blip r:embed="rId3"/>
          <a:stretch>
            <a:fillRect/>
          </a:stretch>
        </p:blipFill>
        <p:spPr>
          <a:xfrm>
            <a:off x="5579542" y="1509196"/>
            <a:ext cx="2768600" cy="2768600"/>
          </a:xfrm>
          <a:prstGeom prst="rect">
            <a:avLst/>
          </a:prstGeom>
        </p:spPr>
      </p:pic>
      <p:pic>
        <p:nvPicPr>
          <p:cNvPr id="6" name="Picture 2" descr="C:\Users\Keith\Desktop\poshgitlogo.png"/>
          <p:cNvPicPr>
            <a:picLocks noChangeAspect="1" noChangeArrowheads="1"/>
          </p:cNvPicPr>
          <p:nvPr/>
        </p:nvPicPr>
        <p:blipFill>
          <a:blip r:embed="rId4" cstate="print"/>
          <a:srcRect/>
          <a:stretch>
            <a:fillRect/>
          </a:stretch>
        </p:blipFill>
        <p:spPr bwMode="auto">
          <a:xfrm>
            <a:off x="2041833" y="1193588"/>
            <a:ext cx="1802033" cy="451551"/>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733" y="1616076"/>
            <a:ext cx="499533" cy="499533"/>
          </a:xfrm>
          <a:prstGeom prst="rect">
            <a:avLst/>
          </a:prstGeom>
        </p:spPr>
      </p:pic>
    </p:spTree>
    <p:extLst>
      <p:ext uri="{BB962C8B-B14F-4D97-AF65-F5344CB8AC3E}">
        <p14:creationId xmlns:p14="http://schemas.microsoft.com/office/powerpoint/2010/main" val="39519626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55600" y="1148081"/>
            <a:ext cx="4216400" cy="3423919"/>
          </a:xfrm>
        </p:spPr>
        <p:txBody>
          <a:bodyPr/>
          <a:lstStyle/>
          <a:p>
            <a:r>
              <a:rPr lang="en-US" dirty="0" err="1" smtClean="0"/>
              <a:t>DevOps</a:t>
            </a:r>
            <a:r>
              <a:rPr lang="en-US" dirty="0" smtClean="0"/>
              <a:t>?</a:t>
            </a:r>
          </a:p>
          <a:p>
            <a:r>
              <a:rPr lang="en-US" dirty="0" smtClean="0"/>
              <a:t>Puppet?</a:t>
            </a:r>
          </a:p>
          <a:p>
            <a:r>
              <a:rPr lang="en-US" dirty="0" smtClean="0"/>
              <a:t>Windows Module Pack</a:t>
            </a:r>
          </a:p>
          <a:p>
            <a:r>
              <a:rPr lang="en-US" dirty="0" smtClean="0"/>
              <a:t>Other Windows Modules</a:t>
            </a:r>
          </a:p>
          <a:p>
            <a:r>
              <a:rPr lang="en-US" dirty="0" smtClean="0"/>
              <a:t>Demo</a:t>
            </a:r>
          </a:p>
          <a:p>
            <a:r>
              <a:rPr lang="en-US" dirty="0" smtClean="0"/>
              <a:t>Questions</a:t>
            </a:r>
            <a:endParaRPr lang="en-US" dirty="0" smtClean="0"/>
          </a:p>
        </p:txBody>
      </p:sp>
      <p:pic>
        <p:nvPicPr>
          <p:cNvPr id="5" name="Picture 4"/>
          <p:cNvPicPr>
            <a:picLocks noChangeAspect="1"/>
          </p:cNvPicPr>
          <p:nvPr/>
        </p:nvPicPr>
        <p:blipFill>
          <a:blip r:embed="rId2"/>
          <a:stretch>
            <a:fillRect/>
          </a:stretch>
        </p:blipFill>
        <p:spPr>
          <a:xfrm>
            <a:off x="5592519" y="1413933"/>
            <a:ext cx="2097706" cy="2849033"/>
          </a:xfrm>
          <a:prstGeom prst="rect">
            <a:avLst/>
          </a:prstGeom>
        </p:spPr>
      </p:pic>
    </p:spTree>
    <p:extLst>
      <p:ext uri="{BB962C8B-B14F-4D97-AF65-F5344CB8AC3E}">
        <p14:creationId xmlns:p14="http://schemas.microsoft.com/office/powerpoint/2010/main" val="30781265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a:t>
            </a:r>
            <a:endParaRPr lang="en-US" dirty="0"/>
          </a:p>
        </p:txBody>
      </p:sp>
      <p:pic>
        <p:nvPicPr>
          <p:cNvPr id="5" name="Picture 4"/>
          <p:cNvPicPr>
            <a:picLocks noChangeAspect="1"/>
          </p:cNvPicPr>
          <p:nvPr/>
        </p:nvPicPr>
        <p:blipFill>
          <a:blip r:embed="rId3"/>
          <a:stretch>
            <a:fillRect/>
          </a:stretch>
        </p:blipFill>
        <p:spPr>
          <a:xfrm>
            <a:off x="668864" y="1481666"/>
            <a:ext cx="7806267" cy="2475158"/>
          </a:xfrm>
          <a:prstGeom prst="rect">
            <a:avLst/>
          </a:prstGeom>
        </p:spPr>
      </p:pic>
    </p:spTree>
    <p:extLst>
      <p:ext uri="{BB962C8B-B14F-4D97-AF65-F5344CB8AC3E}">
        <p14:creationId xmlns:p14="http://schemas.microsoft.com/office/powerpoint/2010/main" val="29817089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a:t>
            </a:r>
            <a:endParaRPr lang="en-US" dirty="0"/>
          </a:p>
        </p:txBody>
      </p:sp>
      <p:sp>
        <p:nvSpPr>
          <p:cNvPr id="3" name="Content Placeholder 2"/>
          <p:cNvSpPr>
            <a:spLocks noGrp="1"/>
          </p:cNvSpPr>
          <p:nvPr>
            <p:ph idx="1"/>
          </p:nvPr>
        </p:nvSpPr>
        <p:spPr>
          <a:xfrm>
            <a:off x="355599" y="1148081"/>
            <a:ext cx="4343401" cy="3423919"/>
          </a:xfrm>
        </p:spPr>
        <p:txBody>
          <a:bodyPr/>
          <a:lstStyle/>
          <a:p>
            <a:r>
              <a:rPr lang="en-US" dirty="0" smtClean="0"/>
              <a:t>Source control</a:t>
            </a:r>
          </a:p>
          <a:p>
            <a:r>
              <a:rPr lang="en-US" dirty="0" smtClean="0"/>
              <a:t>Continuous Integration</a:t>
            </a:r>
          </a:p>
          <a:p>
            <a:r>
              <a:rPr lang="en-US" dirty="0" smtClean="0"/>
              <a:t>Testing infrastructure</a:t>
            </a:r>
          </a:p>
          <a:p>
            <a:r>
              <a:rPr lang="en-US" dirty="0" smtClean="0"/>
              <a:t>agile practices (little “a” agile)</a:t>
            </a:r>
            <a:endParaRPr lang="en-US" dirty="0"/>
          </a:p>
          <a:p>
            <a:r>
              <a:rPr lang="en-US" dirty="0" smtClean="0"/>
              <a:t>Part of project team</a:t>
            </a:r>
            <a:endParaRPr lang="en-US" dirty="0"/>
          </a:p>
          <a:p>
            <a:endParaRPr lang="en-US" dirty="0" smtClean="0"/>
          </a:p>
        </p:txBody>
      </p:sp>
    </p:spTree>
    <p:extLst>
      <p:ext uri="{BB962C8B-B14F-4D97-AF65-F5344CB8AC3E}">
        <p14:creationId xmlns:p14="http://schemas.microsoft.com/office/powerpoint/2010/main" val="19893076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a:t>
            </a:r>
            <a:endParaRPr lang="en-US" dirty="0"/>
          </a:p>
        </p:txBody>
      </p:sp>
      <p:sp>
        <p:nvSpPr>
          <p:cNvPr id="3" name="Content Placeholder 2"/>
          <p:cNvSpPr>
            <a:spLocks noGrp="1"/>
          </p:cNvSpPr>
          <p:nvPr>
            <p:ph idx="1"/>
          </p:nvPr>
        </p:nvSpPr>
        <p:spPr>
          <a:xfrm>
            <a:off x="355599" y="1148081"/>
            <a:ext cx="4343401" cy="3423919"/>
          </a:xfrm>
        </p:spPr>
        <p:txBody>
          <a:bodyPr/>
          <a:lstStyle/>
          <a:p>
            <a:r>
              <a:rPr lang="en-US" dirty="0"/>
              <a:t>Fancy term for collaboration </a:t>
            </a:r>
          </a:p>
          <a:p>
            <a:r>
              <a:rPr lang="en-US" dirty="0"/>
              <a:t>Developers / QA / Operations</a:t>
            </a:r>
          </a:p>
          <a:p>
            <a:endParaRPr lang="en-US" dirty="0" smtClean="0"/>
          </a:p>
          <a:p>
            <a:endParaRPr lang="en-US" dirty="0"/>
          </a:p>
          <a:p>
            <a:r>
              <a:rPr lang="en-US" dirty="0" smtClean="0"/>
              <a:t>The Phoenix Project</a:t>
            </a:r>
          </a:p>
        </p:txBody>
      </p:sp>
      <p:pic>
        <p:nvPicPr>
          <p:cNvPr id="4" name="Picture 3"/>
          <p:cNvPicPr>
            <a:picLocks noChangeAspect="1"/>
          </p:cNvPicPr>
          <p:nvPr/>
        </p:nvPicPr>
        <p:blipFill>
          <a:blip r:embed="rId3"/>
          <a:stretch>
            <a:fillRect/>
          </a:stretch>
        </p:blipFill>
        <p:spPr>
          <a:xfrm>
            <a:off x="5973260" y="1532465"/>
            <a:ext cx="1788474" cy="2671233"/>
          </a:xfrm>
          <a:prstGeom prst="rect">
            <a:avLst/>
          </a:prstGeom>
        </p:spPr>
      </p:pic>
    </p:spTree>
    <p:extLst>
      <p:ext uri="{BB962C8B-B14F-4D97-AF65-F5344CB8AC3E}">
        <p14:creationId xmlns:p14="http://schemas.microsoft.com/office/powerpoint/2010/main" val="33398622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Automation?</a:t>
            </a:r>
            <a:endParaRPr lang="en-US" dirty="0"/>
          </a:p>
        </p:txBody>
      </p:sp>
      <p:sp>
        <p:nvSpPr>
          <p:cNvPr id="3" name="Content Placeholder 2"/>
          <p:cNvSpPr>
            <a:spLocks noGrp="1"/>
          </p:cNvSpPr>
          <p:nvPr>
            <p:ph idx="1"/>
          </p:nvPr>
        </p:nvSpPr>
        <p:spPr>
          <a:xfrm>
            <a:off x="355599" y="1148081"/>
            <a:ext cx="8492067" cy="3423919"/>
          </a:xfrm>
        </p:spPr>
        <p:txBody>
          <a:bodyPr/>
          <a:lstStyle/>
          <a:p>
            <a:r>
              <a:rPr lang="en-US" dirty="0" smtClean="0"/>
              <a:t>“I must have missed that step”</a:t>
            </a:r>
          </a:p>
          <a:p>
            <a:r>
              <a:rPr lang="en-US" dirty="0" smtClean="0"/>
              <a:t>“I didn’t realize we were deploying that”</a:t>
            </a:r>
          </a:p>
          <a:p>
            <a:r>
              <a:rPr lang="en-US" dirty="0" smtClean="0"/>
              <a:t>“I sort of followed your instructions, but I knew what I could skip”</a:t>
            </a:r>
          </a:p>
          <a:p>
            <a:r>
              <a:rPr lang="en-US" dirty="0" smtClean="0"/>
              <a:t>“You need how many machines by when?”</a:t>
            </a:r>
          </a:p>
          <a:p>
            <a:r>
              <a:rPr lang="en-US" dirty="0" smtClean="0"/>
              <a:t>“I’m setting up a new machine – see you in a few days!”</a:t>
            </a:r>
          </a:p>
          <a:p>
            <a:r>
              <a:rPr lang="en-US" dirty="0" smtClean="0"/>
              <a:t>“Something has changed on this server”</a:t>
            </a:r>
            <a:endParaRPr dirty="0"/>
          </a:p>
        </p:txBody>
      </p:sp>
    </p:spTree>
    <p:extLst>
      <p:ext uri="{BB962C8B-B14F-4D97-AF65-F5344CB8AC3E}">
        <p14:creationId xmlns:p14="http://schemas.microsoft.com/office/powerpoint/2010/main" val="6603227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Automation?</a:t>
            </a:r>
            <a:endParaRPr lang="en-US" dirty="0"/>
          </a:p>
        </p:txBody>
      </p:sp>
      <p:sp>
        <p:nvSpPr>
          <p:cNvPr id="3" name="Content Placeholder 2"/>
          <p:cNvSpPr>
            <a:spLocks noGrp="1"/>
          </p:cNvSpPr>
          <p:nvPr>
            <p:ph idx="1"/>
          </p:nvPr>
        </p:nvSpPr>
        <p:spPr>
          <a:xfrm>
            <a:off x="355599" y="1148081"/>
            <a:ext cx="8492067" cy="3423919"/>
          </a:xfrm>
        </p:spPr>
        <p:txBody>
          <a:bodyPr/>
          <a:lstStyle/>
          <a:p>
            <a:endParaRPr lang="en-US" dirty="0" smtClean="0"/>
          </a:p>
          <a:p>
            <a:endParaRPr lang="en-US" dirty="0"/>
          </a:p>
          <a:p>
            <a:pPr marL="0" indent="0" algn="ctr">
              <a:buNone/>
            </a:pPr>
            <a:r>
              <a:rPr lang="en-US" sz="3500" dirty="0" smtClean="0"/>
              <a:t>You ever hear any of that from a machine?</a:t>
            </a:r>
            <a:endParaRPr sz="3500" dirty="0"/>
          </a:p>
        </p:txBody>
      </p:sp>
    </p:spTree>
    <p:extLst>
      <p:ext uri="{BB962C8B-B14F-4D97-AF65-F5344CB8AC3E}">
        <p14:creationId xmlns:p14="http://schemas.microsoft.com/office/powerpoint/2010/main" val="415062744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VP15_MicrosoftMVP_VC_PPT_Template_16x9">
  <a:themeElements>
    <a:clrScheme name="MVP Summit 2015">
      <a:dk1>
        <a:srgbClr val="000000"/>
      </a:dk1>
      <a:lt1>
        <a:srgbClr val="FFFFFF"/>
      </a:lt1>
      <a:dk2>
        <a:srgbClr val="00163E"/>
      </a:dk2>
      <a:lt2>
        <a:srgbClr val="C8C8C8"/>
      </a:lt2>
      <a:accent1>
        <a:srgbClr val="0B61CE"/>
      </a:accent1>
      <a:accent2>
        <a:srgbClr val="00007C"/>
      </a:accent2>
      <a:accent3>
        <a:srgbClr val="15AEEF"/>
      </a:accent3>
      <a:accent4>
        <a:srgbClr val="3F3F3F"/>
      </a:accent4>
      <a:accent5>
        <a:srgbClr val="606060"/>
      </a:accent5>
      <a:accent6>
        <a:srgbClr val="0E715F"/>
      </a:accent6>
      <a:hlink>
        <a:srgbClr val="0B61CE"/>
      </a:hlink>
      <a:folHlink>
        <a:srgbClr val="0B61CE"/>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MVP15_MicrosoftMVP_VC_PPT_Template_16x9.potx</Template>
  <TotalTime>3537</TotalTime>
  <Words>719</Words>
  <Application>Microsoft Macintosh PowerPoint</Application>
  <PresentationFormat>On-screen Show (16:9)</PresentationFormat>
  <Paragraphs>153</Paragraphs>
  <Slides>26</Slides>
  <Notes>16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MVP15_MicrosoftMVP_VC_PPT_Template_16x9</vt:lpstr>
      <vt:lpstr>PowerPoint Presentation</vt:lpstr>
      <vt:lpstr>Rob Reynolds</vt:lpstr>
      <vt:lpstr>Keith Dahlby</vt:lpstr>
      <vt:lpstr>Agenda</vt:lpstr>
      <vt:lpstr>DevOps?</vt:lpstr>
      <vt:lpstr>DevOps?</vt:lpstr>
      <vt:lpstr>DevOps?</vt:lpstr>
      <vt:lpstr>Why Automation?</vt:lpstr>
      <vt:lpstr>Why Automation?</vt:lpstr>
      <vt:lpstr>Why Automation?</vt:lpstr>
      <vt:lpstr>Puppet?</vt:lpstr>
      <vt:lpstr>tl;dr - Puppet?</vt:lpstr>
      <vt:lpstr>Puppet – Windows Platforms</vt:lpstr>
      <vt:lpstr>Puppet – Resource Types &amp; Providers</vt:lpstr>
      <vt:lpstr>Puppet – Resource Types &amp; Providers</vt:lpstr>
      <vt:lpstr>Puppet – Resource Types</vt:lpstr>
      <vt:lpstr>Puppet – Resource Providers</vt:lpstr>
      <vt:lpstr>Puppet – Manifests</vt:lpstr>
      <vt:lpstr>Puppet – Modules</vt:lpstr>
      <vt:lpstr>Anatomy of a Puppet Run</vt:lpstr>
      <vt:lpstr>Who Uses Puppet?</vt:lpstr>
      <vt:lpstr>Windows Module Pack</vt:lpstr>
      <vt:lpstr>Other Notable Windows Modules</vt:lpstr>
      <vt:lpstr>Windows Resources</vt:lpstr>
      <vt:lpstr>Demos</vt:lpstr>
      <vt:lpstr>Questions / Reference</vt:lpstr>
    </vt:vector>
  </TitlesOfParts>
  <Company>Prentice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Station1</dc:creator>
  <cp:lastModifiedBy>Rob</cp:lastModifiedBy>
  <cp:revision>186</cp:revision>
  <dcterms:created xsi:type="dcterms:W3CDTF">2015-01-27T22:59:38Z</dcterms:created>
  <dcterms:modified xsi:type="dcterms:W3CDTF">2015-05-08T07:14:20Z</dcterms:modified>
</cp:coreProperties>
</file>